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2" r:id="rId4"/>
    <p:sldId id="259" r:id="rId5"/>
    <p:sldId id="260" r:id="rId6"/>
    <p:sldId id="261" r:id="rId7"/>
    <p:sldId id="269" r:id="rId8"/>
    <p:sldId id="266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5DF5C-6B83-2E1C-7BC8-0EDDFB29B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B8FDC-6D35-54E7-5615-12815C439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4540D-A091-F4BC-6D09-D8688B35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B530B-0E5E-62B3-AA44-43285A56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216C6-4D96-2709-B88E-AFF85BA88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06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DD9C1-FC92-43B2-3317-D8945337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E464E-752A-E8C2-88B5-C43168AC6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9D1CF-FEDD-C97E-A6FB-20FF56A2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295EE-0AF8-B034-4642-B5CD68B9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F13DD-E5A3-2851-D9B3-F4A43585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87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DB2DD3-AFF8-5849-7354-B084DFEF1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3ABC8-8BBD-578C-9FB8-DE8C06DB7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5503D-28BB-D3E4-54DC-94F133D3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46A4D-6345-E21C-F1BC-0B11FB23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8CBB9-8886-2242-E3AC-232554D4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97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03210-E3AB-0EAF-C586-56AF448B5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BE82-815A-B279-93D9-2826015D8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2D10B-6077-6689-57C7-0F87DE26E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79BC3-1447-11E8-EE69-64D62D2F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E24A5-17D8-B983-C9D3-90181879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9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29820-5E63-751B-B2D8-B3BC2FCF8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B0D02-50A9-B6F0-73A7-CD08E5DEC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44F5A-4CC5-87AE-59EC-5EDF015C3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0AD5D-D49D-068C-C2B4-93CFC217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20EB1-4F98-031F-4403-CC76CD21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8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F7482-997E-D28E-72E3-C8F9A8B6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35675-550E-943C-AAD6-4B70B9ABC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5E052-50F1-E834-3D82-C7763F372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C2FB3-6C18-C61D-EC8B-C683772F6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E1DB6-EC60-DF8B-991A-06B4EF6D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15F0E-AC66-B03B-07F3-59635F43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33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DC0DD-55F6-C485-54C1-99DB82850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E875B-10D8-45E1-7C2F-498BAFC37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6AAA9-1529-BB13-8E8D-015BE00F0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86DB10-C9D7-7C24-2572-5F6A14B7E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C494FF-3E93-5ADE-A3E6-4D1D798708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3DE5B5-5796-05C1-3A5A-04E22270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2831FD-54FA-C229-C77D-17B541C2E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52E26-FC1D-A048-93E3-62CFF49A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10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A5B78-6CCE-5467-5182-7FF21B8CD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2ECFED-67D0-21F1-C2F3-A1A7826B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7B721-558B-D3BB-5CB7-859AE48B2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D5EF-B27C-7900-13A9-6CDD8A69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78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BE841D-B996-0102-AB8B-797D6417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5937E2-8C4B-FF14-7B98-7F080329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87F46-C570-88D1-7C9E-5A965661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0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0301A-7291-3F03-2242-59CF81873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6B526-BFA8-A536-9AEC-F6F37A49D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EDFB9-9B28-03DD-E77B-422FE7AF3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E5992-0BD3-D94D-43E7-1EBA5108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27122-E0C7-F287-A231-854023C0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DC236-AACA-2A71-59A8-66F56343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47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6450D-0702-1924-76FF-16CE5D0F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2BA5EE-62FE-B092-1B9C-EB8C5D320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51FE2-164B-60BC-A99D-0ECF9D5E0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6B238-9054-18B3-BD74-9B0665C8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84B4A-D0AC-23C8-04B5-51F33EBD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39570-935C-EC05-449C-C312CFC9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45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304F09-7CD0-9351-65E6-BF0304750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A185A-54E4-C432-753B-C25B53EF7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AD21-A913-5C4B-F662-5E00E20F8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21C1-586C-4B38-946E-72A33431CA1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DDB7B-C4C3-010C-3669-470C85095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B4634-D580-7138-9C44-AE6D524B8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6185A-450B-4CDA-BA46-11C9C176F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17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tascot.org.uk/" TargetMode="External"/><Relationship Id="rId2" Type="http://schemas.openxmlformats.org/officeDocument/2006/relationships/hyperlink" Target="https://scvo.scot/fu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uralnetwork.scot/funding-and-advic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hared@marrareapartnership.org.uk" TargetMode="External"/><Relationship Id="rId2" Type="http://schemas.openxmlformats.org/officeDocument/2006/relationships/hyperlink" Target="https://www.marrareapartnership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erdeenshire.gov.uk/communities-and-events/funding/mar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erdeenshire.gov.uk/communities-and-events/funding/community-resilienc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erdeenshire.gov.uk/communities-and-events/funding/community-food-fund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erdeenshire.gov.uk/roads-and-travel/public-transport/community-transport/acti-fund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areapartnership.org.uk/funding" TargetMode="External"/><Relationship Id="rId7" Type="http://schemas.openxmlformats.org/officeDocument/2006/relationships/hyperlink" Target="https://www.themacroberttrust.org.uk/grants/" TargetMode="External"/><Relationship Id="rId2" Type="http://schemas.openxmlformats.org/officeDocument/2006/relationships/hyperlink" Target="https://cairngormstrust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berdeenshire.gov.uk/business/business-support/communities/crowdfunding/" TargetMode="External"/><Relationship Id="rId5" Type="http://schemas.openxmlformats.org/officeDocument/2006/relationships/hyperlink" Target="https://www.nescan.org/seed-funding" TargetMode="External"/><Relationship Id="rId4" Type="http://schemas.openxmlformats.org/officeDocument/2006/relationships/hyperlink" Target="https://www.jtpbfund.scot/aberdeenshir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areapartnership.org.uk/funding" TargetMode="External"/><Relationship Id="rId2" Type="http://schemas.openxmlformats.org/officeDocument/2006/relationships/hyperlink" Target="https://www.ouraberdeenshire.org.uk/fund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vashire.org.uk/fund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F2B3-8354-CF80-464E-E39D65FC3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7830"/>
            <a:ext cx="9144000" cy="2048977"/>
          </a:xfrm>
        </p:spPr>
        <p:txBody>
          <a:bodyPr>
            <a:normAutofit/>
          </a:bodyPr>
          <a:lstStyle/>
          <a:p>
            <a:r>
              <a:rPr lang="en-GB" dirty="0"/>
              <a:t>Funding Opportunities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F0EB2-2A3E-75B1-8ED3-C7514AFB4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62605"/>
            <a:ext cx="9144000" cy="734592"/>
          </a:xfrm>
        </p:spPr>
        <p:txBody>
          <a:bodyPr>
            <a:normAutofit/>
          </a:bodyPr>
          <a:lstStyle/>
          <a:p>
            <a:r>
              <a:rPr lang="en-GB" sz="2800" dirty="0"/>
              <a:t>A short guide to accessing local funding for your organisation</a:t>
            </a: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C8F033AA-F615-EACE-E352-715516D74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275" y="858981"/>
            <a:ext cx="1019176" cy="10191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CF34AD-85CA-3637-3489-CDF9BB6DF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5" y="371310"/>
            <a:ext cx="4876701" cy="1662129"/>
          </a:xfrm>
          <a:prstGeom prst="rect">
            <a:avLst/>
          </a:prstGeom>
        </p:spPr>
      </p:pic>
      <p:pic>
        <p:nvPicPr>
          <p:cNvPr id="9" name="Picture 8" descr="A purple logo with text&#10;&#10;Description automatically generated">
            <a:extLst>
              <a:ext uri="{FF2B5EF4-FFF2-40B4-BE49-F238E27FC236}">
                <a16:creationId xmlns:a16="http://schemas.microsoft.com/office/drawing/2014/main" id="{EFFF5D81-878C-6BB9-9D7D-B9032FAAEB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4182708"/>
            <a:ext cx="4675998" cy="2303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D1AC01B-C944-1B5E-6189-CCB406F7E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616" y="5048290"/>
            <a:ext cx="5761994" cy="95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95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06C50-E4E9-1F21-26BC-BE8D616F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Wider Sources of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9ABC7-5000-A3D3-B7A7-F2EBF12D7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SCVO Scottish Council for Voluntary Organisations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https://scvo.scot/funding</a:t>
            </a:r>
            <a:endParaRPr lang="en-GB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dirty="0"/>
              <a:t>DTAS  Development Trusts Association Scotland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https://dtascot.org.uk/</a:t>
            </a:r>
            <a:endParaRPr lang="en-GB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dirty="0"/>
              <a:t>SRN   Scottish Rural Network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https://www.ruralnetwork.scot/funding-and-advice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207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2C36-B03E-936A-162C-C8B0C6795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Keeping up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85F34-8127-5940-E5CF-C15940829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Funds open, close, and become over-subscribed all the time. Websites sometimes aren’t refreshed often enough.  You can keep up to date by subscribing to the weekly Marr Area Partnership Bulletin. </a:t>
            </a:r>
          </a:p>
          <a:p>
            <a:pPr marL="0" indent="0">
              <a:buNone/>
            </a:pPr>
            <a:r>
              <a:rPr lang="en-GB" dirty="0"/>
              <a:t>This concise weekly email keeps you informed of new funds as they arise. Subscribe via our website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https://www.marrareapartnership.org.uk/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have funding information to share, please let us know. Contact us at </a:t>
            </a:r>
            <a:r>
              <a:rPr lang="en-GB" dirty="0" err="1">
                <a:hlinkClick r:id="rId3"/>
              </a:rPr>
              <a:t>shared@</a:t>
            </a:r>
            <a:r>
              <a:rPr lang="en-GB" err="1">
                <a:hlinkClick r:id="rId3"/>
              </a:rPr>
              <a:t>marrareapartnership</a:t>
            </a:r>
            <a:r>
              <a:rPr lang="en-GB">
                <a:hlinkClick r:id="rId3"/>
              </a:rPr>
              <a:t>.org.uk</a:t>
            </a:r>
            <a:endParaRPr lang="en-GB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86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BF661-535D-8230-52A7-C1A843962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471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88713-59EB-31AE-AA5B-DFAFB3C8A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/>
          <a:lstStyle/>
          <a:p>
            <a:r>
              <a:rPr lang="en-GB" dirty="0"/>
              <a:t>This presentation focuses on current local funding opportunities for community groups and local charities.</a:t>
            </a:r>
          </a:p>
          <a:p>
            <a:r>
              <a:rPr lang="en-GB" dirty="0"/>
              <a:t>Aberdeenshire Council also has funding available for individuals in need. Please check their website or speak to the Marr Area Manager.</a:t>
            </a:r>
          </a:p>
          <a:p>
            <a:r>
              <a:rPr lang="en-GB" dirty="0"/>
              <a:t>At the end of the presentation there are links to organisations that have information on national funds. Bear in mind that these funds are highly competitive.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3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2D0B-0002-2C66-F235-3E0B9702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Before applying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8FB4-0B57-E9B1-586F-7594ADD4A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Read the eligibility criteria and fund guidance notes very carefully.</a:t>
            </a:r>
          </a:p>
          <a:p>
            <a:endParaRPr lang="en-GB" sz="1000" dirty="0"/>
          </a:p>
          <a:p>
            <a:r>
              <a:rPr lang="en-GB" dirty="0"/>
              <a:t>Check the amount of money you can apply for.</a:t>
            </a:r>
          </a:p>
          <a:p>
            <a:endParaRPr lang="en-GB" sz="1000" dirty="0"/>
          </a:p>
          <a:p>
            <a:r>
              <a:rPr lang="en-GB" dirty="0"/>
              <a:t>Check whether you need to match the award with an amount of funding from another source.</a:t>
            </a:r>
          </a:p>
          <a:p>
            <a:endParaRPr lang="en-GB" sz="1000" dirty="0"/>
          </a:p>
          <a:p>
            <a:r>
              <a:rPr lang="en-GB" dirty="0"/>
              <a:t>Check you can complete your project within the specified time frame.</a:t>
            </a:r>
          </a:p>
          <a:p>
            <a:endParaRPr lang="en-GB" sz="1100" dirty="0"/>
          </a:p>
          <a:p>
            <a:r>
              <a:rPr lang="en-GB" dirty="0"/>
              <a:t>Check you have the relevant documentation in place (</a:t>
            </a:r>
            <a:r>
              <a:rPr lang="en-GB" dirty="0" err="1"/>
              <a:t>constitution,business</a:t>
            </a:r>
            <a:r>
              <a:rPr lang="en-GB" dirty="0"/>
              <a:t> plan, insurance, planning permission, etc)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dirty="0"/>
              <a:t>Arrange to speak to the funder if possible, before applying.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6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55B4-53EF-AB2C-28AC-C4826988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4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/>
              <a:t>Aberdeenshire Council Marr Area Grants</a:t>
            </a:r>
            <a:br>
              <a:rPr lang="en-GB" dirty="0"/>
            </a:br>
            <a:r>
              <a:rPr lang="en-GB" sz="2800" dirty="0">
                <a:solidFill>
                  <a:prstClr val="black"/>
                </a:solidFill>
                <a:latin typeface="Calibri Light" panose="020F0302020204030204"/>
                <a:ea typeface="+mn-ea"/>
                <a:cs typeface="+mn-cs"/>
                <a:hlinkClick r:id="rId2"/>
              </a:rPr>
              <a:t>https://www.aberdeenshire.gov.uk/communities-and-events/funding/marr/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E1B01-6139-0078-4BDE-495F71878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Currently these three awards are available, with full details on the Aberdeenshire Council Website.</a:t>
            </a:r>
          </a:p>
          <a:p>
            <a:r>
              <a:rPr lang="en-GB" dirty="0"/>
              <a:t>Small Award</a:t>
            </a:r>
          </a:p>
          <a:p>
            <a:r>
              <a:rPr lang="en-GB" dirty="0"/>
              <a:t>Aberdeenshire Charities Trust Fund (Ward 14 Huntly, </a:t>
            </a:r>
            <a:r>
              <a:rPr lang="en-GB" dirty="0" err="1"/>
              <a:t>Strathbogie</a:t>
            </a:r>
            <a:r>
              <a:rPr lang="en-GB" dirty="0"/>
              <a:t> and Howe of Alford (Alford, Huntly and Rhynie).</a:t>
            </a:r>
          </a:p>
          <a:p>
            <a:r>
              <a:rPr lang="en-GB" dirty="0"/>
              <a:t>Common Good Fund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77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56FC6-8460-116C-B280-368E2BDBD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14"/>
            <a:ext cx="10450285" cy="1237796"/>
          </a:xfrm>
        </p:spPr>
        <p:txBody>
          <a:bodyPr>
            <a:normAutofit fontScale="90000"/>
          </a:bodyPr>
          <a:lstStyle/>
          <a:p>
            <a:r>
              <a:rPr lang="en-GB" sz="4900" dirty="0"/>
              <a:t>Ab</a:t>
            </a:r>
            <a:r>
              <a:rPr lang="en-GB" sz="5300" dirty="0"/>
              <a:t>erdeenshire Council Shire-wide grants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41CCB-7C98-2471-0C2E-853BB9E8D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5" y="1303110"/>
            <a:ext cx="10515600" cy="5274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Community Resilience Fund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https://www.aberdeenshire.gov.uk/communities-and-events/funding/community-resilience/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 fund has two main themes.</a:t>
            </a:r>
          </a:p>
          <a:p>
            <a:r>
              <a:rPr lang="en-GB" dirty="0"/>
              <a:t>1. Vulnerability – to protect the welfare of vulnerable community members through enhancing their resilience and improving community participation and effectiveness.</a:t>
            </a:r>
          </a:p>
          <a:p>
            <a:r>
              <a:rPr lang="en-GB" dirty="0"/>
              <a:t> 2. Resilience in Emergency Events – to enhance community facilities, services and communication specifically to support the local response in the event of a significant emergency event. </a:t>
            </a:r>
          </a:p>
          <a:p>
            <a:r>
              <a:rPr lang="en-GB" dirty="0"/>
              <a:t>Maximum award £2000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05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8E09-1EEF-9FF2-49D2-C0FC0362F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83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4BDF9-22B9-47A2-B314-1C11CDE38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837" y="699747"/>
            <a:ext cx="10515600" cy="5458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Community Food Fund</a:t>
            </a:r>
          </a:p>
          <a:p>
            <a:endParaRPr lang="en-GB" dirty="0"/>
          </a:p>
          <a:p>
            <a:r>
              <a:rPr lang="en-GB" dirty="0"/>
              <a:t>The council has made a new round of funds available to support local projects tackling food security in Aberdeenshire communities.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https://www.aberdeenshire.gov.uk/communities-and-events/funding/community-food-fund/</a:t>
            </a:r>
            <a:endParaRPr lang="en-GB" dirty="0"/>
          </a:p>
          <a:p>
            <a:endParaRPr lang="en-GB" dirty="0"/>
          </a:p>
          <a:p>
            <a:r>
              <a:rPr lang="en-GB" dirty="0"/>
              <a:t>Maximum award £2000</a:t>
            </a:r>
          </a:p>
        </p:txBody>
      </p:sp>
    </p:spTree>
    <p:extLst>
      <p:ext uri="{BB962C8B-B14F-4D97-AF65-F5344CB8AC3E}">
        <p14:creationId xmlns:p14="http://schemas.microsoft.com/office/powerpoint/2010/main" val="17401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BC753-F08F-2026-FB31-05C4443D4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04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E9D0-BB99-C3D5-F0D7-57C2F7800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996"/>
            <a:ext cx="10515600" cy="501996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ACTI Fund</a:t>
            </a:r>
          </a:p>
          <a:p>
            <a:pPr marL="0" indent="0">
              <a:buNone/>
            </a:pPr>
            <a:r>
              <a:rPr lang="en-GB" dirty="0"/>
              <a:t>Aberdeenshire Community Transport Initiative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https://www.aberdeenshire.gov.uk/roads-and-travel/public-transport/community-transport/acti-funding/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note – closing date </a:t>
            </a:r>
            <a:r>
              <a:rPr lang="en-GB"/>
              <a:t>2</a:t>
            </a:r>
            <a:r>
              <a:rPr lang="en-GB" baseline="30000"/>
              <a:t>nd</a:t>
            </a:r>
            <a:r>
              <a:rPr lang="en-GB"/>
              <a:t> 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91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C946-62B3-A589-8E29-BA35E131B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Local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64A76-8F2F-AA25-A71D-BA9BD449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923"/>
            <a:ext cx="10515600" cy="4749281"/>
          </a:xfrm>
        </p:spPr>
        <p:txBody>
          <a:bodyPr>
            <a:normAutofit fontScale="55000" lnSpcReduction="20000"/>
          </a:bodyPr>
          <a:lstStyle/>
          <a:p>
            <a:r>
              <a:rPr lang="en-GB" dirty="0" err="1"/>
              <a:t>Cairngroms</a:t>
            </a:r>
            <a:r>
              <a:rPr lang="en-GB" dirty="0"/>
              <a:t> National Park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https://cairngormstrust.org.uk/</a:t>
            </a:r>
            <a:endParaRPr lang="en-GB" dirty="0"/>
          </a:p>
          <a:p>
            <a:endParaRPr lang="en-GB" dirty="0"/>
          </a:p>
          <a:p>
            <a:r>
              <a:rPr lang="en-GB" dirty="0"/>
              <a:t>Marr Area Partnership Initiative Grant Scheme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https://www.marrareapartnership.org.uk/funding</a:t>
            </a:r>
            <a:endParaRPr lang="en-GB" dirty="0"/>
          </a:p>
          <a:p>
            <a:pPr marL="0" indent="0">
              <a:buNone/>
            </a:pPr>
            <a:endParaRPr lang="en-GB" sz="1100" dirty="0"/>
          </a:p>
          <a:p>
            <a:r>
              <a:rPr lang="en-GB" dirty="0"/>
              <a:t>Just Transition Fund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https://www.jtpbfund.scot/aberdeenshire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NESCAN Seed Funding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https://www.nescan.org/seed-funding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Crowd Funding</a:t>
            </a:r>
          </a:p>
          <a:p>
            <a:pPr marL="0" indent="0">
              <a:buNone/>
            </a:pPr>
            <a:r>
              <a:rPr lang="en-GB" dirty="0">
                <a:hlinkClick r:id="rId6"/>
              </a:rPr>
              <a:t>https://www.aberdeenshire.gov.uk/business/business-support/communities/crowdfunding/</a:t>
            </a:r>
            <a:endParaRPr lang="en-GB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en-GB" sz="2600" dirty="0" err="1"/>
              <a:t>MacRobert</a:t>
            </a:r>
            <a:r>
              <a:rPr lang="en-GB" sz="2600" dirty="0"/>
              <a:t> Trust</a:t>
            </a:r>
          </a:p>
          <a:p>
            <a:pPr marL="0" indent="0">
              <a:buNone/>
              <a:defRPr/>
            </a:pPr>
            <a:r>
              <a:rPr lang="en-GB" sz="2600" dirty="0">
                <a:hlinkClick r:id="rId7"/>
              </a:rPr>
              <a:t>https://www.themacroberttrust.org.uk/grants/</a:t>
            </a:r>
            <a:endParaRPr lang="en-GB" sz="2600" dirty="0"/>
          </a:p>
          <a:p>
            <a:pPr>
              <a:defRPr/>
            </a:pPr>
            <a:endParaRPr lang="en-GB" sz="26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81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2153-4F3D-163C-B168-735C8D285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Sources of Help in  Aberdeenshire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5E13-9CEE-4D2C-7A58-0547C72B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Aberdeenshire Community Planning Partnership website</a:t>
            </a:r>
          </a:p>
          <a:p>
            <a:pPr marL="0" indent="0">
              <a:buNone/>
            </a:pPr>
            <a:r>
              <a:rPr lang="en-GB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https://www.ouraberdeenshire.org.uk/funding/</a:t>
            </a:r>
            <a:endParaRPr lang="en-GB" dirty="0">
              <a:solidFill>
                <a:srgbClr val="0563C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563C1"/>
              </a:solidFill>
            </a:endParaRPr>
          </a:p>
          <a:p>
            <a:r>
              <a:rPr lang="en-GB" dirty="0"/>
              <a:t>Marr Area Partnership</a:t>
            </a:r>
          </a:p>
          <a:p>
            <a:r>
              <a:rPr lang="en-GB" dirty="0">
                <a:hlinkClick r:id="rId3"/>
              </a:rPr>
              <a:t>https://www.marrareapartnership.org.uk/funding</a:t>
            </a:r>
            <a:endParaRPr lang="en-GB" dirty="0"/>
          </a:p>
          <a:p>
            <a:endParaRPr lang="en-GB" dirty="0"/>
          </a:p>
          <a:p>
            <a:r>
              <a:rPr lang="en-GB" dirty="0"/>
              <a:t>Aberdeenshire Voluntary Action</a:t>
            </a:r>
          </a:p>
          <a:p>
            <a:r>
              <a:rPr lang="en-GB" dirty="0">
                <a:hlinkClick r:id="rId4"/>
              </a:rPr>
              <a:t>https://www.avashire.org.uk/funding.html</a:t>
            </a:r>
            <a:endParaRPr lang="en-GB" dirty="0"/>
          </a:p>
          <a:p>
            <a:endParaRPr lang="en-GB" dirty="0"/>
          </a:p>
          <a:p>
            <a:endParaRPr lang="en-GB" dirty="0">
              <a:solidFill>
                <a:srgbClr val="0563C1"/>
              </a:solidFill>
            </a:endParaRPr>
          </a:p>
          <a:p>
            <a:endParaRPr lang="en-GB" dirty="0">
              <a:solidFill>
                <a:srgbClr val="0563C1"/>
              </a:solidFill>
            </a:endParaRPr>
          </a:p>
          <a:p>
            <a:endParaRPr lang="en-GB" dirty="0">
              <a:solidFill>
                <a:srgbClr val="0563C1"/>
              </a:solidFill>
            </a:endParaRPr>
          </a:p>
          <a:p>
            <a:endParaRPr lang="en-GB" dirty="0">
              <a:solidFill>
                <a:srgbClr val="0563C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83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667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Funding Opportunities </vt:lpstr>
      <vt:lpstr>PowerPoint Presentation</vt:lpstr>
      <vt:lpstr>Before applying</vt:lpstr>
      <vt:lpstr>Aberdeenshire Council Marr Area Grants https://www.aberdeenshire.gov.uk/communities-and-events/funding/marr/</vt:lpstr>
      <vt:lpstr>Aberdeenshire Council Shire-wide grants </vt:lpstr>
      <vt:lpstr>PowerPoint Presentation</vt:lpstr>
      <vt:lpstr>PowerPoint Presentation</vt:lpstr>
      <vt:lpstr>Other Local Funds</vt:lpstr>
      <vt:lpstr>Sources of Help in  Aberdeenshire</vt:lpstr>
      <vt:lpstr>Wider Sources of Help</vt:lpstr>
      <vt:lpstr>Keeping up to 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Opportunities</dc:title>
  <dc:creator>Kate Redpath</dc:creator>
  <cp:lastModifiedBy>Kate Redpath</cp:lastModifiedBy>
  <cp:revision>6</cp:revision>
  <dcterms:created xsi:type="dcterms:W3CDTF">2023-09-01T08:33:39Z</dcterms:created>
  <dcterms:modified xsi:type="dcterms:W3CDTF">2023-09-15T07:40:25Z</dcterms:modified>
</cp:coreProperties>
</file>